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6" r:id="rId16"/>
    <p:sldId id="270" r:id="rId17"/>
    <p:sldId id="275" r:id="rId18"/>
    <p:sldId id="271" r:id="rId19"/>
    <p:sldId id="274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42127-8C5B-C78F-C4C5-D9744150D686}" v="256" dt="2019-09-12T04:32:54.870"/>
    <p1510:client id="{EC753A7D-BEA4-67AF-D5FA-C608F357CE55}" v="2" dt="2019-09-10T20:54:33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UMNO - JHONATAN ALEJO QUISPE QUISPE" userId="S::1321393@utp.edu.pe::5701df8f-be01-4b46-8e91-750cd3f3aa99" providerId="AD" clId="Web-{6FB42127-8C5B-C78F-C4C5-D9744150D686}"/>
    <pc:docChg chg="modSld">
      <pc:chgData name="ALUMNO - JHONATAN ALEJO QUISPE QUISPE" userId="S::1321393@utp.edu.pe::5701df8f-be01-4b46-8e91-750cd3f3aa99" providerId="AD" clId="Web-{6FB42127-8C5B-C78F-C4C5-D9744150D686}" dt="2019-09-12T04:32:54.870" v="253" actId="20577"/>
      <pc:docMkLst>
        <pc:docMk/>
      </pc:docMkLst>
      <pc:sldChg chg="modSp">
        <pc:chgData name="ALUMNO - JHONATAN ALEJO QUISPE QUISPE" userId="S::1321393@utp.edu.pe::5701df8f-be01-4b46-8e91-750cd3f3aa99" providerId="AD" clId="Web-{6FB42127-8C5B-C78F-C4C5-D9744150D686}" dt="2019-09-12T04:32:54.870" v="252" actId="20577"/>
        <pc:sldMkLst>
          <pc:docMk/>
          <pc:sldMk cId="3142115378" sldId="259"/>
        </pc:sldMkLst>
        <pc:spChg chg="mod">
          <ac:chgData name="ALUMNO - JHONATAN ALEJO QUISPE QUISPE" userId="S::1321393@utp.edu.pe::5701df8f-be01-4b46-8e91-750cd3f3aa99" providerId="AD" clId="Web-{6FB42127-8C5B-C78F-C4C5-D9744150D686}" dt="2019-09-12T04:32:54.870" v="252" actId="20577"/>
          <ac:spMkLst>
            <pc:docMk/>
            <pc:sldMk cId="3142115378" sldId="259"/>
            <ac:spMk id="3" creationId="{1C9C6C5D-3C64-459B-AD60-78ECC9CF409C}"/>
          </ac:spMkLst>
        </pc:spChg>
        <pc:spChg chg="mod">
          <ac:chgData name="ALUMNO - JHONATAN ALEJO QUISPE QUISPE" userId="S::1321393@utp.edu.pe::5701df8f-be01-4b46-8e91-750cd3f3aa99" providerId="AD" clId="Web-{6FB42127-8C5B-C78F-C4C5-D9744150D686}" dt="2019-09-12T04:32:45.698" v="248" actId="20577"/>
          <ac:spMkLst>
            <pc:docMk/>
            <pc:sldMk cId="3142115378" sldId="259"/>
            <ac:spMk id="5" creationId="{5BB83DF7-2023-46C7-A5EE-EA66380407CF}"/>
          </ac:spMkLst>
        </pc:spChg>
      </pc:sldChg>
    </pc:docChg>
  </pc:docChgLst>
  <pc:docChgLst>
    <pc:chgData name="ALUMNO - JACK ROBINSON ROMERO HERRERA" userId="S::1220655@utp.edu.pe::a9aa091f-e336-4c5d-b3c1-d54037c156b9" providerId="AD" clId="Web-{EC753A7D-BEA4-67AF-D5FA-C608F357CE55}"/>
    <pc:docChg chg="modSld">
      <pc:chgData name="ALUMNO - JACK ROBINSON ROMERO HERRERA" userId="S::1220655@utp.edu.pe::a9aa091f-e336-4c5d-b3c1-d54037c156b9" providerId="AD" clId="Web-{EC753A7D-BEA4-67AF-D5FA-C608F357CE55}" dt="2019-09-10T20:54:33.920" v="1"/>
      <pc:docMkLst>
        <pc:docMk/>
      </pc:docMkLst>
      <pc:sldChg chg="delSp">
        <pc:chgData name="ALUMNO - JACK ROBINSON ROMERO HERRERA" userId="S::1220655@utp.edu.pe::a9aa091f-e336-4c5d-b3c1-d54037c156b9" providerId="AD" clId="Web-{EC753A7D-BEA4-67AF-D5FA-C608F357CE55}" dt="2019-09-10T20:54:25.264" v="0"/>
        <pc:sldMkLst>
          <pc:docMk/>
          <pc:sldMk cId="2747900533" sldId="271"/>
        </pc:sldMkLst>
        <pc:spChg chg="del">
          <ac:chgData name="ALUMNO - JACK ROBINSON ROMERO HERRERA" userId="S::1220655@utp.edu.pe::a9aa091f-e336-4c5d-b3c1-d54037c156b9" providerId="AD" clId="Web-{EC753A7D-BEA4-67AF-D5FA-C608F357CE55}" dt="2019-09-10T20:54:25.264" v="0"/>
          <ac:spMkLst>
            <pc:docMk/>
            <pc:sldMk cId="2747900533" sldId="271"/>
            <ac:spMk id="3" creationId="{485898CC-1827-46E2-9F92-A9750D84D072}"/>
          </ac:spMkLst>
        </pc:spChg>
      </pc:sldChg>
      <pc:sldChg chg="delSp">
        <pc:chgData name="ALUMNO - JACK ROBINSON ROMERO HERRERA" userId="S::1220655@utp.edu.pe::a9aa091f-e336-4c5d-b3c1-d54037c156b9" providerId="AD" clId="Web-{EC753A7D-BEA4-67AF-D5FA-C608F357CE55}" dt="2019-09-10T20:54:33.920" v="1"/>
        <pc:sldMkLst>
          <pc:docMk/>
          <pc:sldMk cId="1178617921" sldId="272"/>
        </pc:sldMkLst>
        <pc:spChg chg="del">
          <ac:chgData name="ALUMNO - JACK ROBINSON ROMERO HERRERA" userId="S::1220655@utp.edu.pe::a9aa091f-e336-4c5d-b3c1-d54037c156b9" providerId="AD" clId="Web-{EC753A7D-BEA4-67AF-D5FA-C608F357CE55}" dt="2019-09-10T20:54:33.920" v="1"/>
          <ac:spMkLst>
            <pc:docMk/>
            <pc:sldMk cId="1178617921" sldId="272"/>
            <ac:spMk id="3" creationId="{485898CC-1827-46E2-9F92-A9750D84D07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5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475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131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339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1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3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37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8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1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2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6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BE451C3-0FF4-47C4-B829-773ADF60F88C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227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9/11/2019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01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file:///C:\Documents%20and%20Settings\gmd.C-GMDSA-3876\FileNet\Configuraci&#243;n%20local\Archivos%20temporales%20de%20Internet\Capacitaci&#243;n%20CMMI\7.0.1.9.R22%20Plantilla%20de%20Lista%20incidencias.xls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E7D1AAD-ADEA-4245-B5EE-3404803D2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911" y="357779"/>
            <a:ext cx="8825658" cy="1924924"/>
          </a:xfrm>
        </p:spPr>
        <p:txBody>
          <a:bodyPr>
            <a:normAutofit/>
          </a:bodyPr>
          <a:lstStyle/>
          <a:p>
            <a:r>
              <a:rPr lang="es-PE" dirty="0">
                <a:latin typeface="Comic Sans MS" panose="030F0702030302020204" pitchFamily="66" charset="0"/>
              </a:rPr>
              <a:t>Proceso de Gestión de Requerimientos</a:t>
            </a:r>
          </a:p>
        </p:txBody>
      </p:sp>
      <p:pic>
        <p:nvPicPr>
          <p:cNvPr id="5" name="Imagen 4" descr="logo_utp">
            <a:extLst>
              <a:ext uri="{FF2B5EF4-FFF2-40B4-BE49-F238E27FC236}">
                <a16:creationId xmlns:a16="http://schemas.microsoft.com/office/drawing/2014/main" xmlns="" id="{5F93A0B4-FD02-455A-9784-FBC7520AFC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688" y="5479773"/>
            <a:ext cx="2237547" cy="98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D383FBAB-4F5F-4BF9-9C34-96ED55BD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541" y="5795580"/>
            <a:ext cx="1102917" cy="7046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5CF653A-EC0C-4958-9581-313FEF0F6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29" y="5636955"/>
            <a:ext cx="3600156" cy="8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9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3E3005E-9486-4082-B03C-188AD63D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7" y="2694600"/>
            <a:ext cx="11542079" cy="1468800"/>
          </a:xfrm>
        </p:spPr>
        <p:txBody>
          <a:bodyPr/>
          <a:lstStyle/>
          <a:p>
            <a:r>
              <a:rPr lang="es-PE" sz="5200" dirty="0">
                <a:latin typeface="Comic Sans MS" panose="030F0702030302020204" pitchFamily="66" charset="0"/>
              </a:rPr>
              <a:t>4. Entradas y Salidas del Proceso</a:t>
            </a:r>
          </a:p>
        </p:txBody>
      </p:sp>
    </p:spTree>
    <p:extLst>
      <p:ext uri="{BB962C8B-B14F-4D97-AF65-F5344CB8AC3E}">
        <p14:creationId xmlns:p14="http://schemas.microsoft.com/office/powerpoint/2010/main" val="21540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841CE4E-265D-4BA7-945D-0EDF36B6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Entradas y Salidas del Proceso</a:t>
            </a:r>
          </a:p>
        </p:txBody>
      </p:sp>
      <p:sp>
        <p:nvSpPr>
          <p:cNvPr id="4" name="AutoShape 13">
            <a:extLst>
              <a:ext uri="{FF2B5EF4-FFF2-40B4-BE49-F238E27FC236}">
                <a16:creationId xmlns:a16="http://schemas.microsoft.com/office/drawing/2014/main" xmlns="" id="{11C6A4EF-7BAA-4B9C-9C00-BE1E49E16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084" y="2907127"/>
            <a:ext cx="2736850" cy="331311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BBE0E3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coolSlant"/>
            <a:bevelB w="13500" h="13500" prst="angle"/>
            <a:extrusionClr>
              <a:srgbClr val="BBE0E3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Entradas:</a:t>
            </a:r>
            <a: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/>
            </a:r>
            <a:b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</a:br>
            <a: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- Plan del Proyecto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Solicitud de Cambios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a requerimientos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" name="AutoShape 15">
            <a:extLst>
              <a:ext uri="{FF2B5EF4-FFF2-40B4-BE49-F238E27FC236}">
                <a16:creationId xmlns:a16="http://schemas.microsoft.com/office/drawing/2014/main" xmlns="" id="{B0BD0CA0-5B16-4348-A3C0-735155765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834" y="3413539"/>
            <a:ext cx="2519362" cy="2087563"/>
          </a:xfrm>
          <a:prstGeom prst="roundRect">
            <a:avLst>
              <a:gd name="adj" fmla="val 16667"/>
            </a:avLst>
          </a:prstGeom>
          <a:solidFill>
            <a:srgbClr val="33CCCC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CCCC"/>
            </a:extrusionClr>
          </a:sp3d>
        </p:spPr>
        <p:txBody>
          <a:bodyPr anchor="ctr">
            <a:flatTx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PE" sz="1600" dirty="0">
                <a:solidFill>
                  <a:srgbClr val="000000"/>
                </a:solidFill>
                <a:latin typeface="Comic Sans MS" panose="030F0702030302020204" pitchFamily="66" charset="0"/>
              </a:rPr>
              <a:t>Proceso de Gestión de Cambios a Requerimientos</a:t>
            </a:r>
            <a:endParaRPr lang="es-ES" sz="16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AutoShape 17">
            <a:extLst>
              <a:ext uri="{FF2B5EF4-FFF2-40B4-BE49-F238E27FC236}">
                <a16:creationId xmlns:a16="http://schemas.microsoft.com/office/drawing/2014/main" xmlns="" id="{9DBF3F10-BB19-4670-8B5A-6B81CF8FD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996" y="2908714"/>
            <a:ext cx="2809875" cy="331311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BBE0E3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BBE0E3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Salidas:</a:t>
            </a:r>
            <a: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/>
            </a:r>
            <a:b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</a:br>
            <a:r>
              <a:rPr kumimoji="0" lang="es-PE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- Registros de Requerimientos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del proyecto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034E84-01CF-453D-8DC9-42DE05269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730" y="2557370"/>
            <a:ext cx="10572000" cy="1743259"/>
          </a:xfrm>
        </p:spPr>
        <p:txBody>
          <a:bodyPr/>
          <a:lstStyle/>
          <a:p>
            <a:r>
              <a:rPr lang="es-PE" sz="5200" dirty="0">
                <a:latin typeface="Comic Sans MS" panose="030F0702030302020204" pitchFamily="66" charset="0"/>
              </a:rPr>
              <a:t>5. Descripción del Proceso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ECDD959-8C6D-4611-B42D-01000F636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584" y="5492882"/>
            <a:ext cx="5140225" cy="434974"/>
          </a:xfrm>
        </p:spPr>
        <p:txBody>
          <a:bodyPr>
            <a:noAutofit/>
          </a:bodyPr>
          <a:lstStyle/>
          <a:p>
            <a:r>
              <a:rPr lang="es-PE" sz="2400" dirty="0">
                <a:latin typeface="Comic Sans MS" panose="030F0702030302020204" pitchFamily="66" charset="0"/>
              </a:rPr>
              <a:t>5.1.  Subprocesos</a:t>
            </a:r>
          </a:p>
        </p:txBody>
      </p:sp>
    </p:spTree>
    <p:extLst>
      <p:ext uri="{BB962C8B-B14F-4D97-AF65-F5344CB8AC3E}">
        <p14:creationId xmlns:p14="http://schemas.microsoft.com/office/powerpoint/2010/main" val="42928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57D5876-076E-48B7-B3B8-52B2AA7A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96724"/>
            <a:ext cx="10571998" cy="1829077"/>
          </a:xfrm>
        </p:spPr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Subprocesos del Gestión de Cambios a Requerimientos</a:t>
            </a:r>
            <a:br>
              <a:rPr lang="es-PE" dirty="0">
                <a:latin typeface="Comic Sans MS" panose="030F0702030302020204" pitchFamily="66" charset="0"/>
              </a:rPr>
            </a:br>
            <a:endParaRPr lang="es-PE" dirty="0">
              <a:latin typeface="Comic Sans MS" panose="030F0702030302020204" pitchFamily="66" charset="0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DF6A98A2-530A-4361-837F-3C929504AFA0}"/>
              </a:ext>
            </a:extLst>
          </p:cNvPr>
          <p:cNvGrpSpPr>
            <a:grpSpLocks/>
          </p:cNvGrpSpPr>
          <p:nvPr/>
        </p:nvGrpSpPr>
        <p:grpSpPr bwMode="auto">
          <a:xfrm>
            <a:off x="10569665" y="4519203"/>
            <a:ext cx="1203048" cy="960066"/>
            <a:chOff x="4586" y="2523"/>
            <a:chExt cx="653" cy="537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A14B7989-B3AE-4D58-98CC-D627D7510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30" y="2523"/>
              <a:ext cx="499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xmlns="" id="{20171AEA-6430-411D-8AE2-2BD5338F7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2864"/>
              <a:ext cx="653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s-PE" sz="1050" b="1" dirty="0">
                  <a:solidFill>
                    <a:schemeClr val="accent1"/>
                  </a:solidFill>
                  <a:latin typeface="Arial" charset="0"/>
                </a:rPr>
                <a:t>Registro de Requerimientos</a:t>
              </a:r>
              <a:endParaRPr lang="es-ES" sz="1050" b="1" dirty="0">
                <a:solidFill>
                  <a:schemeClr val="accent1"/>
                </a:solidFill>
                <a:latin typeface="Arial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729AAB0-C840-440F-AD04-5830A340874F}"/>
              </a:ext>
            </a:extLst>
          </p:cNvPr>
          <p:cNvGrpSpPr>
            <a:grpSpLocks/>
          </p:cNvGrpSpPr>
          <p:nvPr/>
        </p:nvGrpSpPr>
        <p:grpSpPr bwMode="auto">
          <a:xfrm>
            <a:off x="7098393" y="2929110"/>
            <a:ext cx="1283445" cy="1425048"/>
            <a:chOff x="1474" y="1389"/>
            <a:chExt cx="607" cy="7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AE61D936-95B1-4119-A4D9-84EFA5122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546"/>
              <a:ext cx="607" cy="41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Evaluar impacto del cambio </a:t>
              </a:r>
              <a:endPara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C25B2B5-DDD5-483F-AAD4-6740574B0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389"/>
              <a:ext cx="607" cy="15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(4) Analista Programador</a:t>
              </a:r>
              <a:endParaRPr kumimoji="0" lang="es-ES" sz="105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C1FDD315-90FA-4F6D-A2DC-C5008F5E4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959"/>
              <a:ext cx="607" cy="156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Matriz de Trazabilidad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47EA5C2-9492-425D-8B3B-9E8529813F3D}"/>
              </a:ext>
            </a:extLst>
          </p:cNvPr>
          <p:cNvGrpSpPr>
            <a:grpSpLocks/>
          </p:cNvGrpSpPr>
          <p:nvPr/>
        </p:nvGrpSpPr>
        <p:grpSpPr bwMode="auto">
          <a:xfrm>
            <a:off x="10467553" y="2717844"/>
            <a:ext cx="1288941" cy="1425048"/>
            <a:chOff x="3107" y="1389"/>
            <a:chExt cx="607" cy="72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100D8EB-31F7-4100-9CB1-9071A2C9E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546"/>
              <a:ext cx="607" cy="41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Formalizar el cambio</a:t>
              </a:r>
              <a:endPara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44E92D4-9DA5-44FA-9CD9-58B82202A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389"/>
              <a:ext cx="607" cy="15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(6) Jefe de Proyecto</a:t>
              </a:r>
              <a:endParaRPr kumimoji="0" lang="es-ES" sz="1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D7203145-45F5-458C-B6C5-15D27FD54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959"/>
              <a:ext cx="607" cy="156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Acta de Reunión</a:t>
              </a:r>
            </a:p>
          </p:txBody>
        </p:sp>
      </p:grpSp>
      <p:grpSp>
        <p:nvGrpSpPr>
          <p:cNvPr id="15" name="Group 19">
            <a:extLst>
              <a:ext uri="{FF2B5EF4-FFF2-40B4-BE49-F238E27FC236}">
                <a16:creationId xmlns:a16="http://schemas.microsoft.com/office/drawing/2014/main" xmlns="" id="{7617C20E-5DED-4286-9A17-D96F95809E18}"/>
              </a:ext>
            </a:extLst>
          </p:cNvPr>
          <p:cNvGrpSpPr>
            <a:grpSpLocks/>
          </p:cNvGrpSpPr>
          <p:nvPr/>
        </p:nvGrpSpPr>
        <p:grpSpPr bwMode="auto">
          <a:xfrm>
            <a:off x="1862860" y="3026016"/>
            <a:ext cx="1283453" cy="1398883"/>
            <a:chOff x="657" y="1405"/>
            <a:chExt cx="607" cy="710"/>
          </a:xfrm>
        </p:grpSpPr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xmlns="" id="{12CED83B-5FEA-4715-95AE-81622EC95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1546"/>
              <a:ext cx="607" cy="41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Solicitar cambio formal</a:t>
              </a: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  <a:hlinkClick r:id="rId3" action="ppaction://hlinksldjump"/>
                </a:rPr>
                <a:t> </a:t>
              </a:r>
              <a:endPara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xmlns="" id="{E21616C6-877C-428F-A2C4-AF9D1CC19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1405"/>
              <a:ext cx="607" cy="15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(1) Cliente</a:t>
              </a:r>
              <a:endPara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xmlns="" id="{C0A41313-B538-4F2B-A4CF-30485064E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1959"/>
              <a:ext cx="607" cy="156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Plantilla solicitud de cambio</a:t>
              </a:r>
            </a:p>
          </p:txBody>
        </p:sp>
      </p:grpSp>
      <p:sp>
        <p:nvSpPr>
          <p:cNvPr id="19" name="AutoShape 24">
            <a:extLst>
              <a:ext uri="{FF2B5EF4-FFF2-40B4-BE49-F238E27FC236}">
                <a16:creationId xmlns:a16="http://schemas.microsoft.com/office/drawing/2014/main" xmlns="" id="{46A71D79-0038-4CE1-BA0D-235556B40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369" y="3115851"/>
            <a:ext cx="1283453" cy="1018308"/>
          </a:xfrm>
          <a:prstGeom prst="diamond">
            <a:avLst/>
          </a:prstGeom>
          <a:solidFill>
            <a:schemeClr val="tx1"/>
          </a:solidFill>
          <a:ln w="25400" algn="ctr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PE" sz="1000" dirty="0">
                <a:solidFill>
                  <a:srgbClr val="000066"/>
                </a:solidFill>
                <a:latin typeface="Arial" charset="0"/>
              </a:rPr>
              <a:t>3. Evaluar solicitud de cambio?</a:t>
            </a:r>
            <a:endParaRPr lang="es-ES" sz="1000" dirty="0">
              <a:solidFill>
                <a:srgbClr val="000066"/>
              </a:solidFill>
              <a:latin typeface="Arial" charset="0"/>
            </a:endParaRP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xmlns="" id="{B17A43C6-9867-43F9-A90B-9ADFCA583400}"/>
              </a:ext>
            </a:extLst>
          </p:cNvPr>
          <p:cNvGrpSpPr>
            <a:grpSpLocks/>
          </p:cNvGrpSpPr>
          <p:nvPr/>
        </p:nvGrpSpPr>
        <p:grpSpPr bwMode="auto">
          <a:xfrm>
            <a:off x="3633115" y="3011238"/>
            <a:ext cx="1283452" cy="1398883"/>
            <a:chOff x="1474" y="1389"/>
            <a:chExt cx="607" cy="726"/>
          </a:xfrm>
        </p:grpSpPr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xmlns="" id="{ACF94F55-D03E-41E6-9288-86092F2D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546"/>
              <a:ext cx="607" cy="41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Informar impacto por evaluar</a:t>
              </a:r>
              <a:endPara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xmlns="" id="{9ABD1468-5B79-4C30-BE53-948AE1C3A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389"/>
              <a:ext cx="607" cy="15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(2) Analista Funcional</a:t>
              </a:r>
              <a:endParaRPr kumimoji="0" lang="es-ES" sz="105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xmlns="" id="{FB84D2D3-EFC4-44E9-B7C4-D288B9932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959"/>
              <a:ext cx="607" cy="156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charset="0"/>
                </a:rPr>
                <a:t>Plantilla solicitud de cambio</a:t>
              </a:r>
            </a:p>
          </p:txBody>
        </p:sp>
      </p:grpSp>
      <p:sp>
        <p:nvSpPr>
          <p:cNvPr id="24" name="AutoShape 36">
            <a:extLst>
              <a:ext uri="{FF2B5EF4-FFF2-40B4-BE49-F238E27FC236}">
                <a16:creationId xmlns:a16="http://schemas.microsoft.com/office/drawing/2014/main" xmlns="" id="{56CCD12F-ED51-4BDC-A57D-C8710A51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3789" y="3043890"/>
            <a:ext cx="1256576" cy="1085490"/>
          </a:xfrm>
          <a:prstGeom prst="diamond">
            <a:avLst/>
          </a:prstGeom>
          <a:solidFill>
            <a:schemeClr val="tx1"/>
          </a:solidFill>
          <a:ln w="25400" algn="ctr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000066"/>
                </a:solidFill>
                <a:latin typeface="Arial" charset="0"/>
              </a:rPr>
              <a:t>5. Aprueba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PE" sz="900" dirty="0">
                <a:solidFill>
                  <a:srgbClr val="000066"/>
                </a:solidFill>
                <a:latin typeface="Arial" charset="0"/>
              </a:rPr>
              <a:t>solicitud de cambio?</a:t>
            </a:r>
            <a:endParaRPr lang="es-ES" sz="900" dirty="0">
              <a:solidFill>
                <a:srgbClr val="000066"/>
              </a:solidFill>
              <a:latin typeface="Arial" charset="0"/>
            </a:endParaRPr>
          </a:p>
        </p:txBody>
      </p:sp>
      <p:grpSp>
        <p:nvGrpSpPr>
          <p:cNvPr id="25" name="Group 39">
            <a:extLst>
              <a:ext uri="{FF2B5EF4-FFF2-40B4-BE49-F238E27FC236}">
                <a16:creationId xmlns:a16="http://schemas.microsoft.com/office/drawing/2014/main" xmlns="" id="{97ACD836-E10E-4392-9E6E-0E5BDD381710}"/>
              </a:ext>
            </a:extLst>
          </p:cNvPr>
          <p:cNvGrpSpPr>
            <a:grpSpLocks/>
          </p:cNvGrpSpPr>
          <p:nvPr/>
        </p:nvGrpSpPr>
        <p:grpSpPr bwMode="auto">
          <a:xfrm>
            <a:off x="6045095" y="4232549"/>
            <a:ext cx="4445302" cy="586936"/>
            <a:chOff x="2882" y="2251"/>
            <a:chExt cx="1865" cy="603"/>
          </a:xfrm>
        </p:grpSpPr>
        <p:sp>
          <p:nvSpPr>
            <p:cNvPr id="26" name="Line 40">
              <a:extLst>
                <a:ext uri="{FF2B5EF4-FFF2-40B4-BE49-F238E27FC236}">
                  <a16:creationId xmlns:a16="http://schemas.microsoft.com/office/drawing/2014/main" xmlns="" id="{DC3562CC-4452-4116-8C87-3BAF7D1B9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2" y="2840"/>
              <a:ext cx="1865" cy="14"/>
            </a:xfrm>
            <a:prstGeom prst="line">
              <a:avLst/>
            </a:prstGeom>
            <a:ln>
              <a:solidFill>
                <a:schemeClr val="tx1"/>
              </a:solidFill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" name="Line 41">
              <a:extLst>
                <a:ext uri="{FF2B5EF4-FFF2-40B4-BE49-F238E27FC236}">
                  <a16:creationId xmlns:a16="http://schemas.microsoft.com/office/drawing/2014/main" xmlns="" id="{56F19BA6-3296-4A7B-B279-0541E11B11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2" y="2251"/>
              <a:ext cx="0" cy="589"/>
            </a:xfrm>
            <a:prstGeom prst="lin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" name="Line 42">
              <a:extLst>
                <a:ext uri="{FF2B5EF4-FFF2-40B4-BE49-F238E27FC236}">
                  <a16:creationId xmlns:a16="http://schemas.microsoft.com/office/drawing/2014/main" xmlns="" id="{DAD7375B-C1C7-4AAB-B82B-A3D4EE3F31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7" y="2251"/>
              <a:ext cx="0" cy="589"/>
            </a:xfrm>
            <a:prstGeom prst="lin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9" name="Group 59">
            <a:extLst>
              <a:ext uri="{FF2B5EF4-FFF2-40B4-BE49-F238E27FC236}">
                <a16:creationId xmlns:a16="http://schemas.microsoft.com/office/drawing/2014/main" xmlns="" id="{B09B329C-1292-4B51-AC20-8571FD4A68E8}"/>
              </a:ext>
            </a:extLst>
          </p:cNvPr>
          <p:cNvGrpSpPr>
            <a:grpSpLocks/>
          </p:cNvGrpSpPr>
          <p:nvPr/>
        </p:nvGrpSpPr>
        <p:grpSpPr bwMode="auto">
          <a:xfrm>
            <a:off x="287464" y="3312585"/>
            <a:ext cx="1370100" cy="1234401"/>
            <a:chOff x="1926" y="2614"/>
            <a:chExt cx="771" cy="664"/>
          </a:xfrm>
        </p:grpSpPr>
        <p:pic>
          <p:nvPicPr>
            <p:cNvPr id="30" name="Picture 60">
              <a:extLst>
                <a:ext uri="{FF2B5EF4-FFF2-40B4-BE49-F238E27FC236}">
                  <a16:creationId xmlns:a16="http://schemas.microsoft.com/office/drawing/2014/main" xmlns="" id="{D5C48434-C432-49BF-A2D1-964B3C703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62" y="2614"/>
              <a:ext cx="499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tangle 61">
              <a:extLst>
                <a:ext uri="{FF2B5EF4-FFF2-40B4-BE49-F238E27FC236}">
                  <a16:creationId xmlns:a16="http://schemas.microsoft.com/office/drawing/2014/main" xmlns="" id="{B09788F1-197A-4BD9-A0B3-F53871152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" y="3009"/>
              <a:ext cx="771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s-PE" sz="1100" b="1" dirty="0">
                  <a:solidFill>
                    <a:schemeClr val="accent1"/>
                  </a:solidFill>
                  <a:latin typeface="Arial" charset="0"/>
                </a:rPr>
                <a:t>Plan de Proyecto</a:t>
              </a:r>
            </a:p>
            <a:p>
              <a:pPr algn="ctr" defTabSz="914400"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s-PE" sz="1100" b="1" dirty="0">
                  <a:solidFill>
                    <a:schemeClr val="accent1"/>
                  </a:solidFill>
                  <a:latin typeface="Arial" charset="0"/>
                </a:rPr>
                <a:t>(Sección Gestión de Cambios a REQ)</a:t>
              </a:r>
              <a:endParaRPr lang="es-ES" sz="1100" b="1" dirty="0">
                <a:solidFill>
                  <a:schemeClr val="accent1"/>
                </a:solidFill>
                <a:latin typeface="Arial" charset="0"/>
              </a:endParaRPr>
            </a:p>
          </p:txBody>
        </p:sp>
      </p:grpSp>
      <p:grpSp>
        <p:nvGrpSpPr>
          <p:cNvPr id="32" name="Group 63">
            <a:extLst>
              <a:ext uri="{FF2B5EF4-FFF2-40B4-BE49-F238E27FC236}">
                <a16:creationId xmlns:a16="http://schemas.microsoft.com/office/drawing/2014/main" xmlns="" id="{10F874D6-4A02-4D9E-AB28-654D37D655DC}"/>
              </a:ext>
            </a:extLst>
          </p:cNvPr>
          <p:cNvGrpSpPr>
            <a:grpSpLocks/>
          </p:cNvGrpSpPr>
          <p:nvPr/>
        </p:nvGrpSpPr>
        <p:grpSpPr bwMode="auto">
          <a:xfrm>
            <a:off x="219203" y="2113054"/>
            <a:ext cx="1508368" cy="930835"/>
            <a:chOff x="359" y="3294"/>
            <a:chExt cx="823" cy="485"/>
          </a:xfrm>
        </p:grpSpPr>
        <p:pic>
          <p:nvPicPr>
            <p:cNvPr id="33" name="Picture 64">
              <a:extLst>
                <a:ext uri="{FF2B5EF4-FFF2-40B4-BE49-F238E27FC236}">
                  <a16:creationId xmlns:a16="http://schemas.microsoft.com/office/drawing/2014/main" xmlns="" id="{7522E023-EF14-483E-B8AA-ECC4F7B02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" y="3294"/>
              <a:ext cx="49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Rectangle 65">
              <a:extLst>
                <a:ext uri="{FF2B5EF4-FFF2-40B4-BE49-F238E27FC236}">
                  <a16:creationId xmlns:a16="http://schemas.microsoft.com/office/drawing/2014/main" xmlns="" id="{4CE48393-34C5-4CEE-810B-D7759EBDD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3590"/>
              <a:ext cx="82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s-PE" sz="1100" b="1" dirty="0">
                  <a:solidFill>
                    <a:schemeClr val="accent1"/>
                  </a:solidFill>
                  <a:latin typeface="Arial" charset="0"/>
                </a:rPr>
                <a:t>Proceso de Gestión de Proyectos</a:t>
              </a:r>
              <a:endParaRPr lang="es-ES" sz="1100" b="1" dirty="0">
                <a:solidFill>
                  <a:schemeClr val="accent1"/>
                </a:solidFill>
                <a:latin typeface="Arial" charset="0"/>
              </a:endParaRPr>
            </a:p>
          </p:txBody>
        </p:sp>
      </p:grpSp>
      <p:grpSp>
        <p:nvGrpSpPr>
          <p:cNvPr id="38" name="Group 63">
            <a:extLst>
              <a:ext uri="{FF2B5EF4-FFF2-40B4-BE49-F238E27FC236}">
                <a16:creationId xmlns:a16="http://schemas.microsoft.com/office/drawing/2014/main" xmlns="" id="{25186C15-8D72-449E-A849-E5A6D2C603B7}"/>
              </a:ext>
            </a:extLst>
          </p:cNvPr>
          <p:cNvGrpSpPr>
            <a:grpSpLocks/>
          </p:cNvGrpSpPr>
          <p:nvPr/>
        </p:nvGrpSpPr>
        <p:grpSpPr bwMode="auto">
          <a:xfrm>
            <a:off x="10378257" y="5721153"/>
            <a:ext cx="1566069" cy="929571"/>
            <a:chOff x="349" y="3294"/>
            <a:chExt cx="842" cy="509"/>
          </a:xfrm>
        </p:grpSpPr>
        <p:pic>
          <p:nvPicPr>
            <p:cNvPr id="39" name="Picture 64">
              <a:extLst>
                <a:ext uri="{FF2B5EF4-FFF2-40B4-BE49-F238E27FC236}">
                  <a16:creationId xmlns:a16="http://schemas.microsoft.com/office/drawing/2014/main" xmlns="" id="{600DE524-010D-4A06-AB7F-8C4866D92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1" y="3294"/>
              <a:ext cx="49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Rectangle 65">
              <a:extLst>
                <a:ext uri="{FF2B5EF4-FFF2-40B4-BE49-F238E27FC236}">
                  <a16:creationId xmlns:a16="http://schemas.microsoft.com/office/drawing/2014/main" xmlns="" id="{0961C748-2703-46AC-850E-950218454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" y="3604"/>
              <a:ext cx="842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s-PE" sz="1100" b="1" dirty="0">
                  <a:solidFill>
                    <a:schemeClr val="accent1"/>
                  </a:solidFill>
                  <a:latin typeface="Arial" charset="0"/>
                </a:rPr>
                <a:t>Proceso de Gestión de Proyectos</a:t>
              </a:r>
              <a:endParaRPr lang="es-ES" sz="1100" b="1" dirty="0">
                <a:solidFill>
                  <a:schemeClr val="accent1"/>
                </a:solidFill>
                <a:latin typeface="Arial" charset="0"/>
              </a:endParaRPr>
            </a:p>
          </p:txBody>
        </p:sp>
      </p:grpSp>
      <p:cxnSp>
        <p:nvCxnSpPr>
          <p:cNvPr id="41" name="AutoShape 66">
            <a:extLst>
              <a:ext uri="{FF2B5EF4-FFF2-40B4-BE49-F238E27FC236}">
                <a16:creationId xmlns:a16="http://schemas.microsoft.com/office/drawing/2014/main" xmlns="" id="{FBA0B0C7-0213-4FC7-B8D6-B6D9C126EE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73386" y="3030088"/>
            <a:ext cx="0" cy="215262"/>
          </a:xfrm>
          <a:prstGeom prst="straightConnector1">
            <a:avLst/>
          </a:prstGeom>
          <a:ln>
            <a:solidFill>
              <a:schemeClr val="tx1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AutoShape 66">
            <a:extLst>
              <a:ext uri="{FF2B5EF4-FFF2-40B4-BE49-F238E27FC236}">
                <a16:creationId xmlns:a16="http://schemas.microsoft.com/office/drawing/2014/main" xmlns="" id="{A3A056E4-CA94-4A58-BB5C-8FEE3B924E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1626" y="3632845"/>
            <a:ext cx="205945" cy="0"/>
          </a:xfrm>
          <a:prstGeom prst="straightConnector1">
            <a:avLst/>
          </a:prstGeom>
          <a:ln>
            <a:solidFill>
              <a:schemeClr val="tx1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AutoShape 66">
            <a:extLst>
              <a:ext uri="{FF2B5EF4-FFF2-40B4-BE49-F238E27FC236}">
                <a16:creationId xmlns:a16="http://schemas.microsoft.com/office/drawing/2014/main" xmlns="" id="{71CA9378-4913-436E-A660-68E44E11B1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77539" y="3632845"/>
            <a:ext cx="205945" cy="0"/>
          </a:xfrm>
          <a:prstGeom prst="straightConnector1">
            <a:avLst/>
          </a:prstGeom>
          <a:ln>
            <a:solidFill>
              <a:schemeClr val="tx1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AutoShape 66">
            <a:extLst>
              <a:ext uri="{FF2B5EF4-FFF2-40B4-BE49-F238E27FC236}">
                <a16:creationId xmlns:a16="http://schemas.microsoft.com/office/drawing/2014/main" xmlns="" id="{27B6A357-E3EE-4044-AD77-FD923908A0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078" y="3632845"/>
            <a:ext cx="205945" cy="0"/>
          </a:xfrm>
          <a:prstGeom prst="straightConnector1">
            <a:avLst/>
          </a:prstGeom>
          <a:ln>
            <a:solidFill>
              <a:schemeClr val="tx1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AutoShape 66">
            <a:extLst>
              <a:ext uri="{FF2B5EF4-FFF2-40B4-BE49-F238E27FC236}">
                <a16:creationId xmlns:a16="http://schemas.microsoft.com/office/drawing/2014/main" xmlns="" id="{F336E63D-400B-43A4-B1DC-8C5A6A5304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2374" y="3627968"/>
            <a:ext cx="205945" cy="0"/>
          </a:xfrm>
          <a:prstGeom prst="straightConnector1">
            <a:avLst/>
          </a:prstGeom>
          <a:ln>
            <a:solidFill>
              <a:schemeClr val="tx1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AutoShape 66">
            <a:extLst>
              <a:ext uri="{FF2B5EF4-FFF2-40B4-BE49-F238E27FC236}">
                <a16:creationId xmlns:a16="http://schemas.microsoft.com/office/drawing/2014/main" xmlns="" id="{081466B9-A6C5-4699-8DBE-154BED7A2B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98896" y="3621877"/>
            <a:ext cx="205945" cy="0"/>
          </a:xfrm>
          <a:prstGeom prst="straightConnector1">
            <a:avLst/>
          </a:prstGeom>
          <a:ln>
            <a:solidFill>
              <a:schemeClr val="tx1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AutoShape 66">
            <a:extLst>
              <a:ext uri="{FF2B5EF4-FFF2-40B4-BE49-F238E27FC236}">
                <a16:creationId xmlns:a16="http://schemas.microsoft.com/office/drawing/2014/main" xmlns="" id="{A0D6E3E0-EC90-4306-8322-7EA0887699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72312" y="3622947"/>
            <a:ext cx="205945" cy="0"/>
          </a:xfrm>
          <a:prstGeom prst="straightConnector1">
            <a:avLst/>
          </a:prstGeom>
          <a:ln>
            <a:solidFill>
              <a:schemeClr val="tx1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AutoShape 66">
            <a:extLst>
              <a:ext uri="{FF2B5EF4-FFF2-40B4-BE49-F238E27FC236}">
                <a16:creationId xmlns:a16="http://schemas.microsoft.com/office/drawing/2014/main" xmlns="" id="{FB36DAA4-239E-4839-9D67-D60EB0B30C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09743" y="4246527"/>
            <a:ext cx="0" cy="215262"/>
          </a:xfrm>
          <a:prstGeom prst="straightConnector1">
            <a:avLst/>
          </a:prstGeom>
          <a:ln>
            <a:solidFill>
              <a:schemeClr val="tx1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AutoShape 66">
            <a:extLst>
              <a:ext uri="{FF2B5EF4-FFF2-40B4-BE49-F238E27FC236}">
                <a16:creationId xmlns:a16="http://schemas.microsoft.com/office/drawing/2014/main" xmlns="" id="{D0A9E8F6-B53E-4808-9BF4-8492AA29A6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47390" y="5479269"/>
            <a:ext cx="0" cy="215262"/>
          </a:xfrm>
          <a:prstGeom prst="straightConnector1">
            <a:avLst/>
          </a:prstGeom>
          <a:ln>
            <a:solidFill>
              <a:schemeClr val="tx1"/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xmlns="" id="{F721E544-C678-4A60-AACF-6852795BA537}"/>
              </a:ext>
            </a:extLst>
          </p:cNvPr>
          <p:cNvSpPr txBox="1"/>
          <p:nvPr/>
        </p:nvSpPr>
        <p:spPr>
          <a:xfrm>
            <a:off x="6771762" y="3288791"/>
            <a:ext cx="449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SI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xmlns="" id="{39F1B49A-FA41-4F9A-987F-70DF2ED885FC}"/>
              </a:ext>
            </a:extLst>
          </p:cNvPr>
          <p:cNvSpPr txBox="1"/>
          <p:nvPr/>
        </p:nvSpPr>
        <p:spPr>
          <a:xfrm>
            <a:off x="10104456" y="3228201"/>
            <a:ext cx="449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SI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xmlns="" id="{E6198B15-3306-4A7F-8C25-F0FD75BC59CC}"/>
              </a:ext>
            </a:extLst>
          </p:cNvPr>
          <p:cNvSpPr txBox="1"/>
          <p:nvPr/>
        </p:nvSpPr>
        <p:spPr>
          <a:xfrm>
            <a:off x="6093489" y="4397000"/>
            <a:ext cx="449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NO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xmlns="" id="{FAE9E476-9395-4232-93CB-93B98345E463}"/>
              </a:ext>
            </a:extLst>
          </p:cNvPr>
          <p:cNvSpPr txBox="1"/>
          <p:nvPr/>
        </p:nvSpPr>
        <p:spPr>
          <a:xfrm>
            <a:off x="9424669" y="4354370"/>
            <a:ext cx="449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645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C706F9-20DD-4E58-AA06-7D780C23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550378"/>
            <a:ext cx="10571998" cy="970450"/>
          </a:xfrm>
        </p:spPr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Subprocesos del Gestión de Cambios a Requerimientos</a:t>
            </a:r>
          </a:p>
        </p:txBody>
      </p:sp>
      <p:graphicFrame>
        <p:nvGraphicFramePr>
          <p:cNvPr id="4" name="Group 806">
            <a:extLst>
              <a:ext uri="{FF2B5EF4-FFF2-40B4-BE49-F238E27FC236}">
                <a16:creationId xmlns:a16="http://schemas.microsoft.com/office/drawing/2014/main" xmlns="" id="{557B566F-1684-4883-8CC0-5BBB915CA4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589916"/>
              </p:ext>
            </p:extLst>
          </p:nvPr>
        </p:nvGraphicFramePr>
        <p:xfrm>
          <a:off x="1285461" y="2411896"/>
          <a:ext cx="9170504" cy="389572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4139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18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64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51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93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69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#</a:t>
                      </a:r>
                      <a:endParaRPr kumimoji="0" lang="es-E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Rol del Responsable</a:t>
                      </a:r>
                      <a:endParaRPr kumimoji="0" lang="es-E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Nombre del Subproceso</a:t>
                      </a:r>
                      <a:endParaRPr kumimoji="0" lang="es-E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Descripción del Subproceso</a:t>
                      </a:r>
                      <a:endParaRPr kumimoji="0" lang="es-E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Herramientas</a:t>
                      </a:r>
                      <a:endParaRPr kumimoji="0" lang="es-E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59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05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1</a:t>
                      </a:r>
                      <a:endParaRPr kumimoji="0" lang="es-ES" sz="105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Cliente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Solicitar cambio formal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s-PE" sz="11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El analista funcional recepciona los requerimientos emitidos por los canales autorizados, según el checklist de aceptación de requerimiento y luego </a:t>
                      </a:r>
                      <a:r>
                        <a:rPr kumimoji="0" lang="es-ES" sz="11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registra la solicitud de cambio en la Plantilla de Registro de Cambios a Requerimientos de Proyectos.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b="0" u="non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SOLCREQ</a:t>
                      </a:r>
                      <a:endParaRPr lang="es-ES" sz="1100" b="0" u="none" dirty="0"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399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05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endParaRPr kumimoji="0" lang="es-ES" sz="105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Analista Funcional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Informar impacto por evaluar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- Estimar cual es el impacto en los planes de trabajo vigentes por la actividad de evaluación de impacto de un cambio, antes de realizar la evaluación.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- Determinar las actividades impactadas en los planes de trabajo vigentes y las fechas comprometidas por el estudio de impacto.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SOLCREQ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LMREQM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399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05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3</a:t>
                      </a:r>
                      <a:endParaRPr kumimoji="0" lang="es-ES" sz="105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Jefe de Proyecto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Evaluar solicitud de cambio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s-ES" sz="11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Esta actividad refleja lo que el canal autorizado decide para aprobar la evaluación del impacto del cambio con respecto a una Solicitud de Cambio.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s-ES" sz="11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Si se autoriza la evaluación de la solicitud de cambio, se envía la conformidad quedando registrado en acta vía correo electrónico.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ARINT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1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3D92608-F3F7-4742-9964-463B7384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6945"/>
            <a:ext cx="10571998" cy="970450"/>
          </a:xfrm>
        </p:spPr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Subprocesos del Gestión de Cambios a Requerimientos</a:t>
            </a:r>
            <a:endParaRPr lang="es-PE" dirty="0"/>
          </a:p>
        </p:txBody>
      </p:sp>
      <p:graphicFrame>
        <p:nvGraphicFramePr>
          <p:cNvPr id="4" name="Group 161">
            <a:extLst>
              <a:ext uri="{FF2B5EF4-FFF2-40B4-BE49-F238E27FC236}">
                <a16:creationId xmlns:a16="http://schemas.microsoft.com/office/drawing/2014/main" xmlns="" id="{FD76F82F-70D3-4161-A775-929BAD7406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662287"/>
              </p:ext>
            </p:extLst>
          </p:nvPr>
        </p:nvGraphicFramePr>
        <p:xfrm>
          <a:off x="1272210" y="2584174"/>
          <a:ext cx="9216402" cy="345408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4080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80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40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736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7018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0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#</a:t>
                      </a:r>
                      <a:endParaRPr kumimoji="0" lang="es-E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Rol del Responsable</a:t>
                      </a:r>
                      <a:endParaRPr kumimoji="0" lang="es-E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Nombre del Subproceso</a:t>
                      </a:r>
                      <a:endParaRPr kumimoji="0" lang="es-E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Descripción del Subproceso</a:t>
                      </a:r>
                      <a:endParaRPr kumimoji="0" lang="es-E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Herramientas</a:t>
                      </a:r>
                      <a:endParaRPr kumimoji="0" lang="es-E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98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4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Analista Programador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Evaluar impacto del cambio de requerimiento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s-ES" sz="1200" b="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Determinar cuál es el impacto si se decide incorporar los cambios solicitados al alcance del Proyecto.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s-ES" sz="1200" b="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Opcionalmente, el analista solicita una reunión con el Proveedor de cambios a requerimientos para aclarar la solicitud de cambio.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MTREQM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01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Analista Funcional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Solicitud de cambio de requerimiento es aprobada formalmente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- Esta actividad refleja la decisión del canal autorizado sobre la incorporación de los cambios en requerimientos en el alcance del proyecto.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SOLCREQ</a:t>
                      </a: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29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6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Jefe de Proyecto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Formalizar el cambio de requerimiento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- Si el canal autorizado acepta el cambio, se envía la conformidad a través de un acta.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ARINT</a:t>
                      </a: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2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7CF9F4-ED5A-4838-881C-BC70AD172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983" y="1422643"/>
            <a:ext cx="10572000" cy="2971051"/>
          </a:xfrm>
        </p:spPr>
        <p:txBody>
          <a:bodyPr/>
          <a:lstStyle/>
          <a:p>
            <a:r>
              <a:rPr lang="es-PE" sz="5200" dirty="0">
                <a:latin typeface="Comic Sans MS" panose="030F0702030302020204" pitchFamily="66" charset="0"/>
              </a:rPr>
              <a:t>6. Métricas del Proceso</a:t>
            </a:r>
          </a:p>
        </p:txBody>
      </p:sp>
    </p:spTree>
    <p:extLst>
      <p:ext uri="{BB962C8B-B14F-4D97-AF65-F5344CB8AC3E}">
        <p14:creationId xmlns:p14="http://schemas.microsoft.com/office/powerpoint/2010/main" val="75110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1DC56A6-012F-46ED-9BBC-42DA152D6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08" y="1998635"/>
            <a:ext cx="4880301" cy="2007789"/>
          </a:xfrm>
        </p:spPr>
        <p:txBody>
          <a:bodyPr/>
          <a:lstStyle/>
          <a:p>
            <a:r>
              <a:rPr lang="es-PE" sz="4000" dirty="0">
                <a:latin typeface="Comic Sans MS" panose="030F0702030302020204" pitchFamily="66" charset="0"/>
              </a:rPr>
              <a:t>6. Métricas del Proceso</a:t>
            </a:r>
          </a:p>
        </p:txBody>
      </p:sp>
      <p:sp>
        <p:nvSpPr>
          <p:cNvPr id="4" name="Rectangle 155">
            <a:extLst>
              <a:ext uri="{FF2B5EF4-FFF2-40B4-BE49-F238E27FC236}">
                <a16:creationId xmlns:a16="http://schemas.microsoft.com/office/drawing/2014/main" xmlns="" id="{F330CDBB-BD6E-4FFB-9EAA-F6F3B3D18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353" y="2384425"/>
            <a:ext cx="4392613" cy="2089150"/>
          </a:xfrm>
          <a:prstGeom prst="rect">
            <a:avLst/>
          </a:prstGeom>
          <a:solidFill>
            <a:srgbClr val="FFB089"/>
          </a:solidFill>
          <a:ln w="9525" algn="ctr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5" name="AutoShape 154">
            <a:hlinkClick r:id="rId2" action="ppaction://hlinkfile"/>
            <a:extLst>
              <a:ext uri="{FF2B5EF4-FFF2-40B4-BE49-F238E27FC236}">
                <a16:creationId xmlns:a16="http://schemas.microsoft.com/office/drawing/2014/main" xmlns="" id="{38AFFE70-9EC8-4DF3-A3DC-CC954A845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715" y="3002529"/>
            <a:ext cx="3671888" cy="863600"/>
          </a:xfrm>
          <a:prstGeom prst="foldedCorner">
            <a:avLst>
              <a:gd name="adj" fmla="val 12500"/>
            </a:avLst>
          </a:prstGeom>
          <a:solidFill>
            <a:schemeClr val="accent5">
              <a:lumMod val="50000"/>
            </a:schemeClr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997A00"/>
            </a:prstShdw>
          </a:effectLst>
        </p:spPr>
        <p:txBody>
          <a:bodyPr anchor="ctr"/>
          <a:lstStyle/>
          <a:p>
            <a:pPr algn="l"/>
            <a:r>
              <a:rPr lang="es-PE" b="1" dirty="0">
                <a:latin typeface="Comic Sans MS" panose="030F0702030302020204" pitchFamily="66" charset="0"/>
              </a:rPr>
              <a:t>Volatilidad de requerimientos</a:t>
            </a:r>
            <a:endParaRPr lang="es-ES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55707D-CC4C-487C-84FB-8825D62C7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sz="5200" dirty="0">
                <a:latin typeface="Comic Sans MS" panose="030F0702030302020204" pitchFamily="66" charset="0"/>
              </a:rPr>
              <a:t>7. Artefactos del Proceso</a:t>
            </a:r>
          </a:p>
        </p:txBody>
      </p:sp>
    </p:spTree>
    <p:extLst>
      <p:ext uri="{BB962C8B-B14F-4D97-AF65-F5344CB8AC3E}">
        <p14:creationId xmlns:p14="http://schemas.microsoft.com/office/powerpoint/2010/main" val="274790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70">
            <a:extLst>
              <a:ext uri="{FF2B5EF4-FFF2-40B4-BE49-F238E27FC236}">
                <a16:creationId xmlns:a16="http://schemas.microsoft.com/office/drawing/2014/main" xmlns="" id="{4BDD59CB-A05F-4E60-B975-7B1AE39214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935092"/>
              </p:ext>
            </p:extLst>
          </p:nvPr>
        </p:nvGraphicFramePr>
        <p:xfrm>
          <a:off x="2279736" y="2455396"/>
          <a:ext cx="7632525" cy="410427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5264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32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431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49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5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#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Artefacto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Subproceso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Actividad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1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LMR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Definir los requerimientos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Acta de Reunión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Definir condición de requerimiento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3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Solicitud de cambios a requerimientos de proyectos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manejo de cambios a requerimientos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Solicitar cambio formal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Registro de cambios a requerimientos de proyectos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manejo de cambios a requerimientos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Solicitar cambio formal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Matriz de trazabilidad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manejo de cambios a requerimientos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Evaluar impacto del cambio de requerimiento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3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49CACBE-48A9-4BD4-A9CD-0CDC97E2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69" y="661505"/>
            <a:ext cx="3547533" cy="1154042"/>
          </a:xfrm>
        </p:spPr>
        <p:txBody>
          <a:bodyPr anchor="ctr"/>
          <a:lstStyle/>
          <a:p>
            <a:r>
              <a:rPr lang="es-PE" sz="4800" dirty="0">
                <a:latin typeface="Comic Sans MS" panose="030F0702030302020204" pitchFamily="66" charset="0"/>
              </a:rPr>
              <a:t> Contenido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xmlns="" id="{254E614F-D277-43EA-8196-3FE4FD636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426"/>
          <a:stretch/>
        </p:blipFill>
        <p:spPr>
          <a:xfrm>
            <a:off x="1145668" y="2398643"/>
            <a:ext cx="3547533" cy="401541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6DE8E59D-A51D-4AA3-8E54-0EC4F48A19F9}"/>
              </a:ext>
            </a:extLst>
          </p:cNvPr>
          <p:cNvSpPr txBox="1"/>
          <p:nvPr/>
        </p:nvSpPr>
        <p:spPr>
          <a:xfrm>
            <a:off x="5473148" y="394692"/>
            <a:ext cx="67188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PE" sz="2400" dirty="0">
                <a:latin typeface="Comic Sans MS" panose="030F0702030302020204" pitchFamily="66" charset="0"/>
              </a:rPr>
              <a:t>Objetivo y alcance del proceso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PE" sz="2400" dirty="0">
                <a:latin typeface="Comic Sans MS" panose="030F0702030302020204" pitchFamily="66" charset="0"/>
              </a:rPr>
              <a:t>Términos y definiciones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PE" sz="2400" dirty="0">
                <a:latin typeface="Comic Sans MS" panose="030F0702030302020204" pitchFamily="66" charset="0"/>
              </a:rPr>
              <a:t>Roles y responsabilidades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PE" sz="2400" dirty="0">
                <a:latin typeface="Comic Sans MS" panose="030F0702030302020204" pitchFamily="66" charset="0"/>
              </a:rPr>
              <a:t>Entradas y salidas del proceso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PE" sz="2400" dirty="0">
                <a:latin typeface="Comic Sans MS" panose="030F0702030302020204" pitchFamily="66" charset="0"/>
              </a:rPr>
              <a:t>Descripción del proceso</a:t>
            </a:r>
          </a:p>
          <a:p>
            <a:pPr>
              <a:lnSpc>
                <a:spcPct val="150000"/>
              </a:lnSpc>
            </a:pPr>
            <a:r>
              <a:rPr lang="es-PE" sz="2400" dirty="0">
                <a:latin typeface="Comic Sans MS" panose="030F0702030302020204" pitchFamily="66" charset="0"/>
              </a:rPr>
              <a:t>		5.1 Subprocesos</a:t>
            </a:r>
            <a:br>
              <a:rPr lang="es-PE" sz="2400" dirty="0">
                <a:latin typeface="Comic Sans MS" panose="030F0702030302020204" pitchFamily="66" charset="0"/>
              </a:rPr>
            </a:br>
            <a:r>
              <a:rPr lang="es-PE" sz="2400" dirty="0">
                <a:latin typeface="Comic Sans MS" panose="030F0702030302020204" pitchFamily="66" charset="0"/>
              </a:rPr>
              <a:t>		5.2 Actividades</a:t>
            </a:r>
          </a:p>
          <a:p>
            <a:pPr>
              <a:lnSpc>
                <a:spcPct val="150000"/>
              </a:lnSpc>
            </a:pPr>
            <a:r>
              <a:rPr lang="es-PE" sz="2400" dirty="0">
                <a:latin typeface="Comic Sans MS" panose="030F0702030302020204" pitchFamily="66" charset="0"/>
              </a:rPr>
              <a:t>		5.3 Tareas</a:t>
            </a:r>
          </a:p>
          <a:p>
            <a:pPr>
              <a:lnSpc>
                <a:spcPct val="150000"/>
              </a:lnSpc>
            </a:pPr>
            <a:r>
              <a:rPr lang="es-PE" sz="2400" dirty="0">
                <a:latin typeface="Comic Sans MS" panose="030F0702030302020204" pitchFamily="66" charset="0"/>
              </a:rPr>
              <a:t>6. Métricas del proceso</a:t>
            </a:r>
          </a:p>
          <a:p>
            <a:pPr>
              <a:lnSpc>
                <a:spcPct val="150000"/>
              </a:lnSpc>
            </a:pPr>
            <a:r>
              <a:rPr lang="es-PE" sz="2400" dirty="0">
                <a:latin typeface="Comic Sans MS" panose="030F0702030302020204" pitchFamily="66" charset="0"/>
              </a:rPr>
              <a:t>7. Artefactos del proceso</a:t>
            </a:r>
          </a:p>
          <a:p>
            <a:pPr>
              <a:lnSpc>
                <a:spcPct val="150000"/>
              </a:lnSpc>
            </a:pPr>
            <a:r>
              <a:rPr lang="es-PE" sz="2400" dirty="0">
                <a:latin typeface="Comic Sans MS" panose="030F0702030302020204" pitchFamily="66" charset="0"/>
              </a:rPr>
              <a:t>8. Historial de revisiones</a:t>
            </a:r>
          </a:p>
          <a:p>
            <a:pPr marL="342900" indent="-342900">
              <a:buAutoNum type="arabicPeriod"/>
            </a:pPr>
            <a:endParaRPr lang="es-P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55707D-CC4C-487C-84FB-8825D62C7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sz="5200" dirty="0">
                <a:latin typeface="Comic Sans MS" panose="030F0702030302020204" pitchFamily="66" charset="0"/>
              </a:rPr>
              <a:t>8. Historial de Revisiones</a:t>
            </a:r>
          </a:p>
        </p:txBody>
      </p:sp>
    </p:spTree>
    <p:extLst>
      <p:ext uri="{BB962C8B-B14F-4D97-AF65-F5344CB8AC3E}">
        <p14:creationId xmlns:p14="http://schemas.microsoft.com/office/powerpoint/2010/main" val="11786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B57731-0C68-42EE-96EE-1B406490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Historial de Revisiones</a:t>
            </a:r>
          </a:p>
        </p:txBody>
      </p:sp>
      <p:graphicFrame>
        <p:nvGraphicFramePr>
          <p:cNvPr id="4" name="Group 149">
            <a:extLst>
              <a:ext uri="{FF2B5EF4-FFF2-40B4-BE49-F238E27FC236}">
                <a16:creationId xmlns:a16="http://schemas.microsoft.com/office/drawing/2014/main" xmlns="" id="{DEA6AF09-588C-4B13-8B8D-138CBA32D1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477199"/>
              </p:ext>
            </p:extLst>
          </p:nvPr>
        </p:nvGraphicFramePr>
        <p:xfrm>
          <a:off x="1647481" y="2837970"/>
          <a:ext cx="8497887" cy="3312479"/>
        </p:xfrm>
        <a:graphic>
          <a:graphicData uri="http://schemas.openxmlformats.org/drawingml/2006/table">
            <a:tbl>
              <a:tblPr/>
              <a:tblGrid>
                <a:gridCol w="4365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48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636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1685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47688"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#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Versión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Fecha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Autor / Rol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Estado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Responsable de revisión y/o aprobación / Rol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1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1.0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10/09/2019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s-PE" sz="1400" kern="1200" dirty="0"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Ernan Guarniz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Revisado 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Vilela Oturi, Daniel.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​</a:t>
                      </a:r>
                    </a:p>
                    <a:p>
                      <a:pPr algn="ctr" rtl="0" fontAlgn="base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(Jefe de Proyecto)</a:t>
                      </a:r>
                      <a:endParaRPr lang="es-ES" sz="1400" b="0" i="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3388"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3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4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mic Sans MS" panose="030F0702030302020204" pitchFamily="66" charset="0"/>
                        </a:rPr>
                        <a:t>6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23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7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EC53E0-FDE0-4F21-8371-534EFC70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2694600"/>
            <a:ext cx="11079870" cy="1468800"/>
          </a:xfrm>
        </p:spPr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1. </a:t>
            </a:r>
            <a:r>
              <a:rPr lang="es-PE" sz="5200" dirty="0">
                <a:latin typeface="Comic Sans MS" panose="030F0702030302020204" pitchFamily="66" charset="0"/>
              </a:rPr>
              <a:t>Objetivo y Alcance del Proceso</a:t>
            </a:r>
          </a:p>
        </p:txBody>
      </p:sp>
    </p:spTree>
    <p:extLst>
      <p:ext uri="{BB962C8B-B14F-4D97-AF65-F5344CB8AC3E}">
        <p14:creationId xmlns:p14="http://schemas.microsoft.com/office/powerpoint/2010/main" val="42605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D5605F-7205-4CF3-B6CA-A34DA95F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Objetivo y Alcance del Proceso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C9C6C5D-3C64-459B-AD60-78ECC9CF4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279" y="1335027"/>
            <a:ext cx="5408237" cy="4188525"/>
          </a:xfrm>
        </p:spPr>
        <p:txBody>
          <a:bodyPr/>
          <a:lstStyle/>
          <a:p>
            <a:pPr marL="0" indent="0">
              <a:buNone/>
            </a:pPr>
            <a:r>
              <a:rPr lang="es-PE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Objetivo: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PE" dirty="0">
                <a:latin typeface="Comic Sans MS"/>
              </a:rPr>
              <a:t>Detallar los procesos de gestión de requerimientos de proyectos de JDR Solution en el desarrollo de software OCI-OUT.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xmlns="" id="{5BB83DF7-2023-46C7-A5EE-EA66380407CF}"/>
              </a:ext>
            </a:extLst>
          </p:cNvPr>
          <p:cNvSpPr txBox="1">
            <a:spLocks/>
          </p:cNvSpPr>
          <p:nvPr/>
        </p:nvSpPr>
        <p:spPr>
          <a:xfrm>
            <a:off x="6306686" y="1265414"/>
            <a:ext cx="5408237" cy="418852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s-PE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Alcance: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PE" dirty="0">
                <a:latin typeface="Comic Sans MS"/>
              </a:rPr>
              <a:t>Aplicar los procesos de gestión de requerimientos del servicio JDR Solution en el desarrollo de software OCI-OUT.</a:t>
            </a:r>
            <a:endParaRPr lang="es-P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1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EC53E0-FDE0-4F21-8371-534EFC70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087" y="3021497"/>
            <a:ext cx="9953435" cy="1921564"/>
          </a:xfrm>
        </p:spPr>
        <p:txBody>
          <a:bodyPr/>
          <a:lstStyle/>
          <a:p>
            <a:r>
              <a:rPr lang="es-PE" sz="5200" dirty="0">
                <a:latin typeface="Comic Sans MS" panose="030F0702030302020204" pitchFamily="66" charset="0"/>
              </a:rPr>
              <a:t>2. Términos y definiciones</a:t>
            </a:r>
            <a:br>
              <a:rPr lang="es-PE" sz="5200" dirty="0">
                <a:latin typeface="Comic Sans MS" panose="030F0702030302020204" pitchFamily="66" charset="0"/>
              </a:rPr>
            </a:br>
            <a:endParaRPr lang="es-PE" sz="5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5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D5605F-7205-4CF3-B6CA-A34DA95F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Términos y definiciones</a:t>
            </a:r>
          </a:p>
        </p:txBody>
      </p:sp>
      <p:graphicFrame>
        <p:nvGraphicFramePr>
          <p:cNvPr id="7" name="Group 164">
            <a:extLst>
              <a:ext uri="{FF2B5EF4-FFF2-40B4-BE49-F238E27FC236}">
                <a16:creationId xmlns:a16="http://schemas.microsoft.com/office/drawing/2014/main" xmlns="" id="{CBE03DEA-4EA9-4FEB-B00F-793A5E0F11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371981"/>
              </p:ext>
            </p:extLst>
          </p:nvPr>
        </p:nvGraphicFramePr>
        <p:xfrm>
          <a:off x="1378228" y="2557690"/>
          <a:ext cx="9163396" cy="38531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629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06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098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834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#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80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Términos</a:t>
                      </a:r>
                      <a:endParaRPr kumimoji="0" lang="es-ES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Definiciones</a:t>
                      </a:r>
                      <a:endParaRPr kumimoji="0" lang="es-E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7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40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1</a:t>
                      </a:r>
                      <a:endParaRPr kumimoji="0" lang="es-E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Cambio en requerimiento</a:t>
                      </a: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 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Cualquier modificación en los requerimientos acordados. Los requerimientos nuevos son considerados también cambios.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 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0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endParaRPr kumimoji="0" lang="es-E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Requerimientos acordados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Son los requerimientos que han sido aprobados y autorizados, en lo  que constituye el alcance del requerimiento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3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u="none" strike="noStrike" cap="none" normalizeH="0" baseline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3</a:t>
                      </a:r>
                      <a:endParaRPr kumimoji="0" lang="es-ES" sz="1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Aprobador de requerimientos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Se refiere a la aprobación que reciben los requerimientos en las capas funcionales del servicio, es decir, a nivel de usuarios según lo que se defina en el Plan de Gestión de Requerimientos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01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4</a:t>
                      </a:r>
                      <a:endParaRPr kumimoji="0" lang="es-E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Plan de Gestión de Requerimientos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mic Sans MS" panose="030F0702030302020204" pitchFamily="66" charset="0"/>
                        </a:rPr>
                        <a:t>Es el documento define los lineamientos para el manejo de los requerimientos. Define los canales formales para proveer, aprobar u autorizar los requerimientos, los ciclos de aprobación y autorización. También define el proceso de gestión de los cambios en los requerimientos.</a:t>
                      </a: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cell3D prstMaterial="dkEdge">
                      <a:bevel prst="coolSlant"/>
                      <a:lightRig rig="flood" dir="t"/>
                    </a:cell3D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D9C86C-7ECC-4BF9-81B2-A545FC2B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8957" y="2694600"/>
            <a:ext cx="10561418" cy="1468800"/>
          </a:xfrm>
        </p:spPr>
        <p:txBody>
          <a:bodyPr/>
          <a:lstStyle/>
          <a:p>
            <a:r>
              <a:rPr lang="es-PE" sz="5200" dirty="0">
                <a:latin typeface="Comic Sans MS" panose="030F0702030302020204" pitchFamily="66" charset="0"/>
              </a:rPr>
              <a:t>3. Roles y Responsabilidades</a:t>
            </a:r>
          </a:p>
        </p:txBody>
      </p:sp>
    </p:spTree>
    <p:extLst>
      <p:ext uri="{BB962C8B-B14F-4D97-AF65-F5344CB8AC3E}">
        <p14:creationId xmlns:p14="http://schemas.microsoft.com/office/powerpoint/2010/main" val="40259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AFF5CFE-B37A-4DDF-85FB-2C2C96A9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Roles y Responsabilidades</a:t>
            </a: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xmlns="" id="{5EF87C01-2245-4D1A-A929-65A4E65E3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0094" y="2943775"/>
            <a:ext cx="7066446" cy="97045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/>
          <a:p>
            <a:pPr indent="180975" algn="l">
              <a:buFontTx/>
              <a:buChar char="•"/>
            </a:pPr>
            <a:r>
              <a:rPr lang="es-E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Solicita cambios a los requerimientos acordados.</a:t>
            </a:r>
          </a:p>
          <a:p>
            <a:pPr indent="180975" algn="l">
              <a:buFontTx/>
              <a:buChar char="•"/>
            </a:pPr>
            <a:r>
              <a:rPr lang="es-E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Solicita nuevos requerimientos.</a:t>
            </a:r>
          </a:p>
          <a:p>
            <a:pPr indent="180975" algn="l">
              <a:buFontTx/>
              <a:buChar char="•"/>
            </a:pPr>
            <a:r>
              <a:rPr lang="es-E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Resuelve consultas acerca de los cambios solicitados en los requerimientos.</a:t>
            </a:r>
          </a:p>
        </p:txBody>
      </p:sp>
      <p:sp>
        <p:nvSpPr>
          <p:cNvPr id="8" name="AutoShape 13">
            <a:extLst>
              <a:ext uri="{FF2B5EF4-FFF2-40B4-BE49-F238E27FC236}">
                <a16:creationId xmlns:a16="http://schemas.microsoft.com/office/drawing/2014/main" xmlns="" id="{11AC2955-8A50-41F9-84F1-1F7CA5B03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0094" y="4590737"/>
            <a:ext cx="7066446" cy="97044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/>
          <a:p>
            <a:pPr indent="180975" algn="l">
              <a:buFontTx/>
              <a:buChar char="•"/>
            </a:pPr>
            <a:r>
              <a:rPr lang="es-E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Autoriza la presentación de una solicitud de cambio.</a:t>
            </a:r>
          </a:p>
          <a:p>
            <a:pPr indent="180975" algn="l">
              <a:buFontTx/>
              <a:buChar char="•"/>
            </a:pPr>
            <a:r>
              <a:rPr lang="es-E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Autoriza la solicitud de un cambio.</a:t>
            </a:r>
          </a:p>
          <a:p>
            <a:pPr indent="180975" algn="l">
              <a:buFontTx/>
              <a:buChar char="•"/>
            </a:pPr>
            <a:r>
              <a:rPr lang="es-E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Define la organización para gestionar los requerimientos</a:t>
            </a:r>
            <a:r>
              <a:rPr lang="es-ES" sz="1200" dirty="0">
                <a:solidFill>
                  <a:srgbClr val="000066"/>
                </a:solidFill>
              </a:rPr>
              <a:t>.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xmlns="" id="{E45CDA6C-1A18-4E65-8045-BAD693F6B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668" y="3032918"/>
            <a:ext cx="1655762" cy="792163"/>
          </a:xfrm>
          <a:prstGeom prst="homePlate">
            <a:avLst>
              <a:gd name="adj" fmla="val 52254"/>
            </a:avLst>
          </a:prstGeom>
          <a:solidFill>
            <a:srgbClr val="40979E"/>
          </a:solidFill>
          <a:ln w="9525" algn="ctr">
            <a:solidFill>
              <a:srgbClr val="009999"/>
            </a:solidFill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omic Sans MS" panose="030F0702030302020204" pitchFamily="66" charset="0"/>
              </a:rPr>
              <a:t>Cliente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xmlns="" id="{D693852C-A4B2-4807-9D37-4DEDA2509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668" y="4679879"/>
            <a:ext cx="1655762" cy="792163"/>
          </a:xfrm>
          <a:prstGeom prst="homePlate">
            <a:avLst>
              <a:gd name="adj" fmla="val 52254"/>
            </a:avLst>
          </a:prstGeom>
          <a:solidFill>
            <a:srgbClr val="40979E"/>
          </a:solidFill>
          <a:ln w="9525" algn="ctr">
            <a:solidFill>
              <a:srgbClr val="009999"/>
            </a:solidFill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omic Sans MS" panose="030F0702030302020204" pitchFamily="66" charset="0"/>
              </a:rPr>
              <a:t>Jefe de Proyecto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2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8F124622-E007-431F-AA87-03D6D115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PE" dirty="0">
                <a:latin typeface="Comic Sans MS" panose="030F0702030302020204" pitchFamily="66" charset="0"/>
              </a:rPr>
              <a:t>Roles y Responsabilidades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xmlns="" id="{EAA68426-0D06-40BB-86DA-31A52B0F3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632" y="3354751"/>
            <a:ext cx="1655762" cy="792163"/>
          </a:xfrm>
          <a:prstGeom prst="homePlate">
            <a:avLst>
              <a:gd name="adj" fmla="val 52254"/>
            </a:avLst>
          </a:prstGeom>
          <a:solidFill>
            <a:srgbClr val="40979E"/>
          </a:solidFill>
          <a:ln w="9525" algn="ctr">
            <a:solidFill>
              <a:srgbClr val="009999"/>
            </a:solidFill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omic Sans MS" panose="030F0702030302020204" pitchFamily="66" charset="0"/>
              </a:rPr>
              <a:t>Analista Funcional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xmlns="" id="{B4C08060-00EA-4C9D-804A-4F0164EDB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957" y="2452590"/>
            <a:ext cx="7539095" cy="259648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18097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Identifica los requerimientos de usuario.</a:t>
            </a:r>
          </a:p>
          <a:p>
            <a:pPr marL="0" marR="0" lvl="0" indent="18097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Tipifica los requerimientos según la “Plantilla de Lista Maestra de Requerimientos para</a:t>
            </a:r>
          </a:p>
          <a:p>
            <a:pPr marL="0" marR="0" lvl="0" indent="18097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Proyectos.</a:t>
            </a:r>
          </a:p>
          <a:p>
            <a:pPr marL="0" marR="0" lvl="0" indent="18097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Expone los requerimientos definidos con la finalidad de obtener aprobación del Proveedor     de requerimientos.</a:t>
            </a:r>
          </a:p>
          <a:p>
            <a:pPr marL="0" marR="0" lvl="0" indent="18097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Registra y aplica las observaciones que se realicen a los requerimientos en proceso de</a:t>
            </a:r>
          </a:p>
          <a:p>
            <a:pPr marL="0" marR="0" lvl="0" indent="18097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aprobación.</a:t>
            </a:r>
          </a:p>
          <a:p>
            <a:pPr marL="0" marR="0" lvl="0" indent="18097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Prepara y presenta los requerimientos para autorización formal.</a:t>
            </a:r>
          </a:p>
          <a:p>
            <a:pPr marL="0" marR="0" lvl="0" indent="18097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Es responsable de la evaluación del impacto de un cambio en los requerimientos, indicando</a:t>
            </a:r>
          </a:p>
          <a:p>
            <a:pPr marL="0" marR="0" lvl="0" indent="18097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qué actividades del cronograma se verán afectadas por el cambio.</a:t>
            </a: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xmlns="" id="{D74B7C08-0AB7-461C-A6DB-27EE3D388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8395" y="5467951"/>
            <a:ext cx="7467657" cy="79216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/>
          <a:p>
            <a:pPr marL="179388" marR="0" lvl="0" indent="-17938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Participa en la evaluación del impacto de cambios a requerimientos, indicando qué actividades del cronograma se verán afectadas por el cambio</a:t>
            </a:r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xmlns="" id="{C25E50C4-C841-4345-8C31-D517E9838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632" y="5467950"/>
            <a:ext cx="1655762" cy="792162"/>
          </a:xfrm>
          <a:prstGeom prst="homePlate">
            <a:avLst>
              <a:gd name="adj" fmla="val 52255"/>
            </a:avLst>
          </a:prstGeom>
          <a:solidFill>
            <a:srgbClr val="40979E"/>
          </a:solidFill>
          <a:ln w="9525" algn="ctr">
            <a:solidFill>
              <a:srgbClr val="009999"/>
            </a:solidFill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omic Sans MS" panose="030F0702030302020204" pitchFamily="66" charset="0"/>
              </a:rPr>
              <a:t>Analista Programador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6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981</TotalTime>
  <Words>925</Words>
  <Application>Microsoft Office PowerPoint</Application>
  <PresentationFormat>Panorámica</PresentationFormat>
  <Paragraphs>185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Calibri</vt:lpstr>
      <vt:lpstr>Century Gothic</vt:lpstr>
      <vt:lpstr>Comic Sans MS</vt:lpstr>
      <vt:lpstr>Times New Roman</vt:lpstr>
      <vt:lpstr>Wingdings</vt:lpstr>
      <vt:lpstr>Wingdings 2</vt:lpstr>
      <vt:lpstr>Citable</vt:lpstr>
      <vt:lpstr>Proceso de Gestión de Requerimientos</vt:lpstr>
      <vt:lpstr> Contenido</vt:lpstr>
      <vt:lpstr>1. Objetivo y Alcance del Proceso</vt:lpstr>
      <vt:lpstr>Objetivo y Alcance del Proceso</vt:lpstr>
      <vt:lpstr>2. Términos y definiciones </vt:lpstr>
      <vt:lpstr>Términos y definiciones</vt:lpstr>
      <vt:lpstr>3. Roles y Responsabilidades</vt:lpstr>
      <vt:lpstr>Roles y Responsabilidades</vt:lpstr>
      <vt:lpstr>Roles y Responsabilidades</vt:lpstr>
      <vt:lpstr>4. Entradas y Salidas del Proceso</vt:lpstr>
      <vt:lpstr>Entradas y Salidas del Proceso</vt:lpstr>
      <vt:lpstr>5. Descripción del Proceso </vt:lpstr>
      <vt:lpstr>Subprocesos del Gestión de Cambios a Requerimientos </vt:lpstr>
      <vt:lpstr>Subprocesos del Gestión de Cambios a Requerimientos</vt:lpstr>
      <vt:lpstr>Subprocesos del Gestión de Cambios a Requerimientos</vt:lpstr>
      <vt:lpstr>6. Métricas del Proceso</vt:lpstr>
      <vt:lpstr>6. Métricas del Proceso</vt:lpstr>
      <vt:lpstr>7. Artefactos del Proceso</vt:lpstr>
      <vt:lpstr>Presentación de PowerPoint</vt:lpstr>
      <vt:lpstr>8. Historial de Revisiones</vt:lpstr>
      <vt:lpstr>Historial de Revisiones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Lawliet</dc:creator>
  <cp:lastModifiedBy>DANIEL STUARD</cp:lastModifiedBy>
  <cp:revision>76</cp:revision>
  <dcterms:created xsi:type="dcterms:W3CDTF">2019-09-10T04:57:21Z</dcterms:created>
  <dcterms:modified xsi:type="dcterms:W3CDTF">2019-09-12T04:54:03Z</dcterms:modified>
</cp:coreProperties>
</file>